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772400" cy="10058400"/>
  <p:notesSz cx="6858000" cy="91011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A0"/>
    <a:srgbClr val="0050A0"/>
    <a:srgbClr val="005098"/>
    <a:srgbClr val="1353AA"/>
    <a:srgbClr val="1353A1"/>
    <a:srgbClr val="1457AA"/>
    <a:srgbClr val="1457A2"/>
    <a:srgbClr val="0F5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600" y="108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0925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70925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AEBC9B4-76E3-4C4C-B62F-73C813538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63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9788" y="682625"/>
            <a:ext cx="2638425" cy="3413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22763"/>
            <a:ext cx="54864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45525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45525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2C0E6B5-0E99-4DB1-96C0-3227F8797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16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C16037-07EF-476F-8AB2-9C46E424576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76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04AAD-179A-467C-8204-74630685E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56580-2976-4F7B-B861-9A4C82A6A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3B7E8-1C12-4F09-924D-BEB113BDA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7350" y="2346325"/>
            <a:ext cx="3422650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2650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EB66D-8F27-4C7F-AFD3-1E5278AC5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3225"/>
            <a:ext cx="6994525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550ED-0023-4A5C-9C0B-C8A8AEAC3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9B380-AF73-4CEA-B58A-11603FE9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C4745-156F-4720-943C-57E442C37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D8953-1925-4EA8-A258-A6E71A806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1EAF7-DFF0-4103-9B93-117F2124B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8350-AB92-493C-8031-09930C490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9425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7350" y="403225"/>
            <a:ext cx="5095875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B7B9E-9945-4803-8BFD-22C1AD0D3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403225"/>
            <a:ext cx="69977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7350" y="2346325"/>
            <a:ext cx="69977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7350" y="9159875"/>
            <a:ext cx="18161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4300" y="9159875"/>
            <a:ext cx="24638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68950" y="9159875"/>
            <a:ext cx="18161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5FCECC0-DEBF-4D55-B4CA-569FE9CAF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6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06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2pPr>
      <a:lvl3pPr algn="ctr" defTabSz="9906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3pPr>
      <a:lvl4pPr algn="ctr" defTabSz="9906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4pPr>
      <a:lvl5pPr algn="ctr" defTabSz="9906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5pPr>
      <a:lvl6pPr marL="457200" algn="ctr" defTabSz="990600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6pPr>
      <a:lvl7pPr marL="914400" algn="ctr" defTabSz="990600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7pPr>
      <a:lvl8pPr marL="1371600" algn="ctr" defTabSz="990600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8pPr>
      <a:lvl9pPr marL="1828800" algn="ctr" defTabSz="990600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9pPr>
    </p:titleStyle>
    <p:bodyStyle>
      <a:lvl1pPr marL="371475" indent="-371475" algn="l" defTabSz="990600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9563" algn="l" defTabSz="990600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38250" indent="-247650" algn="l" defTabSz="990600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33550" indent="-247650" algn="l" defTabSz="990600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28850" indent="-247650" algn="l" defTabSz="990600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686050" indent="-247650" algn="l" defTabSz="990600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43250" indent="-247650" algn="l" defTabSz="990600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00450" indent="-247650" algn="l" defTabSz="990600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057650" indent="-247650" algn="l" defTabSz="990600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0" y="0"/>
            <a:ext cx="1449388" cy="8915400"/>
          </a:xfrm>
          <a:prstGeom prst="rect">
            <a:avLst/>
          </a:prstGeom>
          <a:solidFill>
            <a:srgbClr val="0350A5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1371600" y="8839200"/>
            <a:ext cx="6400800" cy="1219200"/>
          </a:xfrm>
          <a:prstGeom prst="rect">
            <a:avLst/>
          </a:prstGeom>
          <a:gradFill rotWithShape="1">
            <a:gsLst>
              <a:gs pos="0">
                <a:srgbClr val="0053A0"/>
              </a:gs>
              <a:gs pos="100000">
                <a:srgbClr val="DFE9F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2" name="Picture 10" descr="Donate_JPEG"/>
          <p:cNvPicPr>
            <a:picLocks noChangeAspect="1" noChangeArrowheads="1"/>
          </p:cNvPicPr>
          <p:nvPr/>
        </p:nvPicPr>
        <p:blipFill>
          <a:blip r:embed="rId3" cstate="print"/>
          <a:srcRect l="3154" t="3418" r="3470" b="3418"/>
          <a:stretch>
            <a:fillRect/>
          </a:stretch>
        </p:blipFill>
        <p:spPr bwMode="auto">
          <a:xfrm>
            <a:off x="0" y="8699499"/>
            <a:ext cx="1449388" cy="135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0" y="914400"/>
            <a:ext cx="15240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883" tIns="44442" rIns="88883" bIns="44442">
            <a:spAutoFit/>
          </a:bodyPr>
          <a:lstStyle/>
          <a:p>
            <a:pPr defTabSz="990600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charset="0"/>
              </a:rPr>
              <a:t>What’s good</a:t>
            </a:r>
          </a:p>
          <a:p>
            <a:pPr defTabSz="990600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charset="0"/>
              </a:rPr>
              <a:t>        for us is</a:t>
            </a:r>
          </a:p>
          <a:p>
            <a:pPr defTabSz="990600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charset="0"/>
              </a:rPr>
              <a:t>good for you</a:t>
            </a:r>
          </a:p>
        </p:txBody>
      </p:sp>
      <p:sp>
        <p:nvSpPr>
          <p:cNvPr id="2054" name="Text Box 12"/>
          <p:cNvSpPr txBox="1">
            <a:spLocks noChangeArrowheads="1"/>
          </p:cNvSpPr>
          <p:nvPr/>
        </p:nvSpPr>
        <p:spPr bwMode="auto">
          <a:xfrm>
            <a:off x="2436813" y="9296400"/>
            <a:ext cx="487838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883" tIns="44442" rIns="88883" bIns="44442">
            <a:spAutoFit/>
          </a:bodyPr>
          <a:lstStyle/>
          <a:p>
            <a:pPr defTabSz="990600">
              <a:spcBef>
                <a:spcPct val="50000"/>
              </a:spcBef>
            </a:pPr>
            <a:r>
              <a:rPr lang="en-US" b="1" i="1">
                <a:latin typeface="Times New Roman" charset="0"/>
              </a:rPr>
              <a:t>“Helping Charities Help Themselves”</a:t>
            </a:r>
          </a:p>
        </p:txBody>
      </p:sp>
      <p:sp>
        <p:nvSpPr>
          <p:cNvPr id="2055" name="Text Box 15"/>
          <p:cNvSpPr txBox="1">
            <a:spLocks noChangeArrowheads="1"/>
          </p:cNvSpPr>
          <p:nvPr/>
        </p:nvSpPr>
        <p:spPr bwMode="auto">
          <a:xfrm>
            <a:off x="1752600" y="2362200"/>
            <a:ext cx="5846763" cy="51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883" tIns="44442" rIns="88883" bIns="44442">
            <a:spAutoFit/>
          </a:bodyPr>
          <a:lstStyle/>
          <a:p>
            <a:pPr defTabSz="990600">
              <a:spcBef>
                <a:spcPct val="100000"/>
              </a:spcBef>
            </a:pPr>
            <a:endParaRPr lang="en-US" sz="1700" b="1" dirty="0">
              <a:solidFill>
                <a:srgbClr val="0350A5"/>
              </a:solidFill>
              <a:latin typeface="Times New Roman" charset="0"/>
            </a:endParaRPr>
          </a:p>
          <a:p>
            <a:pPr algn="ctr" defTabSz="990600"/>
            <a:r>
              <a:rPr lang="en-US" sz="1800" b="1" dirty="0">
                <a:solidFill>
                  <a:srgbClr val="0350A5"/>
                </a:solidFill>
                <a:latin typeface="Times New Roman" charset="0"/>
              </a:rPr>
              <a:t>You can help our charity with your vehicle donation.</a:t>
            </a:r>
          </a:p>
          <a:p>
            <a:pPr algn="ctr" defTabSz="990600">
              <a:spcBef>
                <a:spcPct val="50000"/>
              </a:spcBef>
            </a:pPr>
            <a:r>
              <a:rPr lang="en-US" sz="1800" b="1" dirty="0">
                <a:solidFill>
                  <a:srgbClr val="0350A5"/>
                </a:solidFill>
                <a:latin typeface="Times New Roman" charset="0"/>
              </a:rPr>
              <a:t>Running or not, we can pick up in all 50 states!</a:t>
            </a:r>
          </a:p>
          <a:p>
            <a:pPr algn="ctr" defTabSz="990600">
              <a:spcBef>
                <a:spcPct val="50000"/>
              </a:spcBef>
            </a:pPr>
            <a:endParaRPr lang="en-US" sz="1400" b="1" dirty="0">
              <a:latin typeface="Times New Roman" charset="0"/>
            </a:endParaRPr>
          </a:p>
          <a:p>
            <a:pPr algn="ctr" defTabSz="990600">
              <a:spcBef>
                <a:spcPct val="50000"/>
              </a:spcBef>
            </a:pPr>
            <a:r>
              <a:rPr lang="en-US" sz="1400" b="1" dirty="0">
                <a:latin typeface="Times New Roman" charset="0"/>
              </a:rPr>
              <a:t>By donating your vehicle to Lydia Place, you:</a:t>
            </a:r>
          </a:p>
          <a:p>
            <a:pPr algn="ctr" defTabSz="990600">
              <a:spcBef>
                <a:spcPct val="50000"/>
              </a:spcBef>
              <a:buFont typeface="Times New Roman" charset="0"/>
              <a:buChar char="•"/>
            </a:pPr>
            <a:r>
              <a:rPr lang="en-US" sz="1400" dirty="0">
                <a:latin typeface="Times New Roman" charset="0"/>
              </a:rPr>
              <a:t>  Help us maintain and expand our important work.</a:t>
            </a:r>
          </a:p>
          <a:p>
            <a:pPr algn="ctr" defTabSz="990600">
              <a:buFont typeface="Times New Roman" charset="0"/>
              <a:buChar char="•"/>
            </a:pPr>
            <a:r>
              <a:rPr lang="en-US" sz="1400" dirty="0">
                <a:latin typeface="Times New Roman" charset="0"/>
              </a:rPr>
              <a:t>  The vehicle donation money provides much needed funds. </a:t>
            </a:r>
          </a:p>
          <a:p>
            <a:pPr algn="ctr" defTabSz="990600">
              <a:buFont typeface="Times New Roman" charset="0"/>
              <a:buChar char="•"/>
            </a:pPr>
            <a:r>
              <a:rPr lang="en-US" sz="1400" dirty="0">
                <a:latin typeface="Times New Roman" charset="0"/>
              </a:rPr>
              <a:t>  Avoid the possibility of receiving a low trade-in value from a dealer, or the </a:t>
            </a:r>
            <a:r>
              <a:rPr lang="en-US" sz="1400" dirty="0">
                <a:solidFill>
                  <a:schemeClr val="bg1"/>
                </a:solidFill>
                <a:latin typeface="Times New Roman" charset="0"/>
              </a:rPr>
              <a:t>h      </a:t>
            </a:r>
            <a:r>
              <a:rPr lang="en-US" sz="1400" dirty="0">
                <a:latin typeface="Times New Roman" charset="0"/>
              </a:rPr>
              <a:t>anxiety and hassle of selling to a private party.</a:t>
            </a:r>
          </a:p>
          <a:p>
            <a:pPr algn="ctr" defTabSz="990600">
              <a:spcBef>
                <a:spcPct val="150000"/>
              </a:spcBef>
              <a:buFont typeface="Times New Roman" charset="0"/>
              <a:buNone/>
            </a:pPr>
            <a:r>
              <a:rPr lang="en-US" sz="1400" b="1" dirty="0">
                <a:latin typeface="Times New Roman" charset="0"/>
              </a:rPr>
              <a:t>If you decide to donate your vehicle</a:t>
            </a:r>
            <a:r>
              <a:rPr lang="en-US" sz="1400" dirty="0">
                <a:latin typeface="Times New Roman" charset="0"/>
              </a:rPr>
              <a:t>:</a:t>
            </a:r>
          </a:p>
          <a:p>
            <a:pPr algn="ctr" defTabSz="990600"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Times New Roman" charset="0"/>
              </a:rPr>
              <a:t>  It will be picked up free of charge.</a:t>
            </a:r>
          </a:p>
          <a:p>
            <a:pPr algn="ctr" defTabSz="990600">
              <a:buFontTx/>
              <a:buChar char="•"/>
            </a:pPr>
            <a:r>
              <a:rPr lang="en-US" sz="1400" dirty="0">
                <a:latin typeface="Times New Roman" charset="0"/>
              </a:rPr>
              <a:t>  It will be sold at auction or older vehicles can be sold for parts.</a:t>
            </a:r>
          </a:p>
          <a:p>
            <a:pPr algn="ctr" defTabSz="990600">
              <a:buFontTx/>
              <a:buChar char="•"/>
            </a:pPr>
            <a:r>
              <a:rPr lang="en-US" sz="1400" dirty="0">
                <a:latin typeface="Times New Roman" charset="0"/>
              </a:rPr>
              <a:t>  Proceeds will go to </a:t>
            </a:r>
            <a:r>
              <a:rPr lang="en-US" sz="1400" b="1" dirty="0">
                <a:latin typeface="Times New Roman" charset="0"/>
              </a:rPr>
              <a:t>Lydia Place</a:t>
            </a:r>
            <a:r>
              <a:rPr lang="en-US" sz="1400" dirty="0">
                <a:latin typeface="Times New Roman" charset="0"/>
              </a:rPr>
              <a:t>.</a:t>
            </a:r>
            <a:endParaRPr lang="en-US" sz="1400" b="1" dirty="0">
              <a:solidFill>
                <a:srgbClr val="FF0000"/>
              </a:solidFill>
              <a:latin typeface="Times New Roman" charset="0"/>
            </a:endParaRPr>
          </a:p>
          <a:p>
            <a:pPr algn="ctr" defTabSz="990600">
              <a:buFontTx/>
              <a:buChar char="•"/>
            </a:pPr>
            <a:r>
              <a:rPr lang="en-US" sz="1400" dirty="0">
                <a:latin typeface="Times New Roman" charset="0"/>
              </a:rPr>
              <a:t>  You will receive a receipt entitling you to a tax deduction.</a:t>
            </a:r>
          </a:p>
          <a:p>
            <a:pPr algn="ctr" defTabSz="990600">
              <a:spcBef>
                <a:spcPct val="50000"/>
              </a:spcBef>
            </a:pPr>
            <a:r>
              <a:rPr lang="en-US" sz="1400" dirty="0">
                <a:latin typeface="Times New Roman" charset="0"/>
              </a:rPr>
              <a:t>Our vehicle donation program is made possible through our partnership with Donate For Charity.  When you are ready to donate your vehicle, you may call Donate For Charity toll-free at (866) 392-4483 or donate on-line at their website: www.donateforcharity.com.</a:t>
            </a:r>
          </a:p>
        </p:txBody>
      </p:sp>
      <p:pic>
        <p:nvPicPr>
          <p:cNvPr id="2056" name="Picture 21" descr="yello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6525" y="250825"/>
            <a:ext cx="3714750" cy="217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0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0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196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Default Design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Bierholm</dc:creator>
  <cp:lastModifiedBy>Rita Thames</cp:lastModifiedBy>
  <cp:revision>168</cp:revision>
  <dcterms:created xsi:type="dcterms:W3CDTF">2003-03-19T23:23:36Z</dcterms:created>
  <dcterms:modified xsi:type="dcterms:W3CDTF">2020-02-10T19:40:05Z</dcterms:modified>
</cp:coreProperties>
</file>